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421" r:id="rId3"/>
    <p:sldId id="370" r:id="rId4"/>
    <p:sldId id="429" r:id="rId5"/>
    <p:sldId id="369" r:id="rId6"/>
    <p:sldId id="372" r:id="rId7"/>
    <p:sldId id="422" r:id="rId8"/>
    <p:sldId id="439" r:id="rId9"/>
    <p:sldId id="438" r:id="rId10"/>
    <p:sldId id="441" r:id="rId11"/>
    <p:sldId id="425" r:id="rId12"/>
    <p:sldId id="426" r:id="rId13"/>
    <p:sldId id="440" r:id="rId14"/>
    <p:sldId id="445" r:id="rId15"/>
    <p:sldId id="446" r:id="rId16"/>
    <p:sldId id="447" r:id="rId17"/>
    <p:sldId id="431" r:id="rId18"/>
    <p:sldId id="444" r:id="rId19"/>
    <p:sldId id="442" r:id="rId20"/>
    <p:sldId id="435" r:id="rId21"/>
    <p:sldId id="443" r:id="rId22"/>
    <p:sldId id="448" r:id="rId23"/>
  </p:sldIdLst>
  <p:sldSz cx="9144000" cy="6858000" type="screen4x3"/>
  <p:notesSz cx="6858000" cy="9144000"/>
  <p:custShowLst>
    <p:custShow name="Custom Show 1" id="0">
      <p:sldLst>
        <p:sld r:id="rId2"/>
        <p:sld r:id="rId3"/>
        <p:sld r:id="rId4"/>
        <p:sld r:id="rId5"/>
        <p:sld r:id="rId6"/>
        <p:sld r:id="rId7"/>
        <p:sld r:id="rId8"/>
        <p:sld r:id="rId9"/>
        <p:sld r:id="rId10"/>
        <p:sld r:id="rId11"/>
        <p:sld r:id="rId12"/>
        <p:sld r:id="rId13"/>
        <p:sld r:id="rId14"/>
        <p:sld r:id="rId15"/>
        <p:sld r:id="rId16"/>
        <p:sld r:id="rId17"/>
        <p:sld r:id="rId18"/>
        <p:sld r:id="rId19"/>
        <p:sld r:id="rId20"/>
        <p:sld r:id="rId21"/>
        <p:sld r:id="rId22"/>
      </p:sldLst>
    </p:custShow>
  </p:custShow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custShow id="0"/>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201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18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A0049FDE-092C-0E47-B7D2-6D62676F3AD5}" type="datetimeFigureOut">
              <a:rPr lang="en-US"/>
              <a:pPr>
                <a:defRPr/>
              </a:pPr>
              <a:t>04/11/15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931BD7F0-E014-8444-A0C1-C1505F0AB71B}" type="slidenum">
              <a:rPr lang="en-US"/>
              <a:pPr>
                <a:defRPr/>
              </a:pPr>
              <a:t>‹#›</a:t>
            </a:fld>
            <a:endParaRPr lang="en-US"/>
          </a:p>
        </p:txBody>
      </p:sp>
    </p:spTree>
    <p:extLst>
      <p:ext uri="{BB962C8B-B14F-4D97-AF65-F5344CB8AC3E}">
        <p14:creationId xmlns:p14="http://schemas.microsoft.com/office/powerpoint/2010/main" val="22859776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fld id="{2FFA7135-7711-C141-B25B-BEFD1F5D81A4}" type="datetimeFigureOut">
              <a:rPr lang="en-US"/>
              <a:pPr>
                <a:defRPr/>
              </a:pPr>
              <a:t>04/11/15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A9E7DA66-31F3-3E46-8327-FFEBAFA4B1EB}" type="slidenum">
              <a:rPr lang="en-US"/>
              <a:pPr>
                <a:defRPr/>
              </a:pPr>
              <a:t>‹#›</a:t>
            </a:fld>
            <a:endParaRPr lang="en-US"/>
          </a:p>
        </p:txBody>
      </p:sp>
    </p:spTree>
    <p:extLst>
      <p:ext uri="{BB962C8B-B14F-4D97-AF65-F5344CB8AC3E}">
        <p14:creationId xmlns:p14="http://schemas.microsoft.com/office/powerpoint/2010/main" val="10527535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B74C479-F966-B149-8209-D8F59C7E85C0}" type="slidenum">
              <a:rPr lang="en-US" sz="1200"/>
              <a:pPr eaLnBrk="1" hangingPunct="1"/>
              <a:t>1</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solidFill>
                  <a:schemeClr val="bg1"/>
                </a:solidFill>
                <a:latin typeface="Calibri" charset="0"/>
              </a:rPr>
              <a:t>CSS is a language used to determine the formatting of an HTML document.</a:t>
            </a:r>
          </a:p>
          <a:p>
            <a:pPr eaLnBrk="1" hangingPunct="1"/>
            <a:endParaRPr lang="en-US">
              <a:latin typeface="Calibri" charset="0"/>
            </a:endParaRPr>
          </a:p>
          <a:p>
            <a:pPr eaLnBrk="1" hangingPunct="1"/>
            <a:r>
              <a:rPr lang="en-US">
                <a:latin typeface="Calibri" charset="0"/>
              </a:rPr>
              <a:t>Before we had CSS all of this information was encoded directly into the document. </a:t>
            </a:r>
          </a:p>
          <a:p>
            <a:pPr eaLnBrk="1" hangingPunct="1"/>
            <a:endParaRPr lang="en-US">
              <a:latin typeface="Calibri" charset="0"/>
            </a:endParaRPr>
          </a:p>
          <a:p>
            <a:pPr eaLnBrk="1" hangingPunct="1"/>
            <a:r>
              <a:rPr lang="en-US">
                <a:latin typeface="Calibri" charset="0"/>
              </a:rPr>
              <a:t>This was a mess.</a:t>
            </a:r>
          </a:p>
          <a:p>
            <a:pPr eaLnBrk="1" hangingPunct="1"/>
            <a:endParaRPr lang="en-US">
              <a:latin typeface="Calibri" charset="0"/>
            </a:endParaRPr>
          </a:p>
          <a:p>
            <a:pPr eaLnBrk="1" hangingPunct="1"/>
            <a:r>
              <a:rPr lang="en-US">
                <a:latin typeface="Calibri" charset="0"/>
              </a:rPr>
              <a:t>CSS fixed all that. </a:t>
            </a:r>
          </a:p>
          <a:p>
            <a:pPr eaLnBrk="1" hangingPunct="1"/>
            <a:endParaRPr lang="en-US">
              <a:latin typeface="Calibri" charset="0"/>
            </a:endParaRPr>
          </a:p>
          <a:p>
            <a:pPr eaLnBrk="1" hangingPunct="1"/>
            <a:r>
              <a:rPr lang="en-US">
                <a:solidFill>
                  <a:schemeClr val="bg1"/>
                </a:solidFill>
                <a:latin typeface="Calibri" charset="0"/>
              </a:rPr>
              <a:t>Using separate style sheets for an entire site, leveraging semantic markup and identifiers like ids (for unique page elements) and classes (for multiple, like elements) a developer can apply styles across a whole site while updating a single (cacheable) file. </a:t>
            </a:r>
          </a:p>
          <a:p>
            <a:pPr eaLnBrk="1" hangingPunct="1"/>
            <a:endParaRPr lang="en-US">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D64B2E-1CF6-FC4A-B140-F6B4BA911C9E}" type="slidenum">
              <a:rPr lang="en-US" sz="1200"/>
              <a:pPr eaLnBrk="1" hangingPunct="1"/>
              <a:t>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This is the core concept of not just CSS, but web development in general. In a lot of ways it</a:t>
            </a:r>
            <a:r>
              <a:rPr lang="ja-JP" altLang="en-US">
                <a:latin typeface="Calibri" charset="0"/>
              </a:rPr>
              <a:t>’</a:t>
            </a:r>
            <a:r>
              <a:rPr lang="en-US" altLang="ja-JP">
                <a:latin typeface="Calibri" charset="0"/>
              </a:rPr>
              <a:t>s taken for granted now, but it wasn</a:t>
            </a:r>
            <a:r>
              <a:rPr lang="ja-JP" altLang="en-US">
                <a:latin typeface="Calibri" charset="0"/>
              </a:rPr>
              <a:t>’</a:t>
            </a:r>
            <a:r>
              <a:rPr lang="en-US" altLang="ja-JP">
                <a:latin typeface="Calibri" charset="0"/>
              </a:rPr>
              <a:t>t always so.</a:t>
            </a:r>
            <a:endParaRPr lang="en-US">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FDDE399-7B48-8B48-9040-DB572AE4167C}" type="slidenum">
              <a:rPr lang="en-US" sz="1200"/>
              <a:pPr eaLnBrk="1" hangingPunct="1"/>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Simplicity. Especially the HTML 5 example. </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D94908-0913-BC48-965A-983B792EEF7C}" type="slidenum">
              <a:rPr lang="en-US" sz="1200"/>
              <a:pPr eaLnBrk="1" hangingPunct="1"/>
              <a:t>6</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E7DA66-31F3-3E46-8327-FFEBAFA4B1EB}" type="slidenum">
              <a:rPr lang="en-US" smtClean="0"/>
              <a:pPr>
                <a:defRPr/>
              </a:pPr>
              <a:t>22</a:t>
            </a:fld>
            <a:endParaRPr lang="en-US"/>
          </a:p>
        </p:txBody>
      </p:sp>
    </p:spTree>
    <p:extLst>
      <p:ext uri="{BB962C8B-B14F-4D97-AF65-F5344CB8AC3E}">
        <p14:creationId xmlns:p14="http://schemas.microsoft.com/office/powerpoint/2010/main" val="3694103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D881348-56F7-7945-83B7-1AFA247CD91F}" type="datetimeFigureOut">
              <a:rPr lang="en-US"/>
              <a:pPr>
                <a:defRPr/>
              </a:pPr>
              <a:t>04/11/15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FF5C99-CB15-6249-A420-CE82A96907CD}" type="slidenum">
              <a:rPr lang="en-US"/>
              <a:pPr>
                <a:defRPr/>
              </a:pPr>
              <a:t>‹#›</a:t>
            </a:fld>
            <a:endParaRPr lang="en-US"/>
          </a:p>
        </p:txBody>
      </p:sp>
    </p:spTree>
    <p:extLst>
      <p:ext uri="{BB962C8B-B14F-4D97-AF65-F5344CB8AC3E}">
        <p14:creationId xmlns:p14="http://schemas.microsoft.com/office/powerpoint/2010/main" val="3707305642"/>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228130A-99F8-724B-A7CE-710CF69DC5D9}" type="datetimeFigureOut">
              <a:rPr lang="en-US"/>
              <a:pPr>
                <a:defRPr/>
              </a:pPr>
              <a:t>04/11/15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45FE6E-3939-0C4A-9D9B-5BC482FBEEA1}" type="slidenum">
              <a:rPr lang="en-US"/>
              <a:pPr>
                <a:defRPr/>
              </a:pPr>
              <a:t>‹#›</a:t>
            </a:fld>
            <a:endParaRPr lang="en-US"/>
          </a:p>
        </p:txBody>
      </p:sp>
    </p:spTree>
    <p:extLst>
      <p:ext uri="{BB962C8B-B14F-4D97-AF65-F5344CB8AC3E}">
        <p14:creationId xmlns:p14="http://schemas.microsoft.com/office/powerpoint/2010/main" val="819982865"/>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B53B231-2FEE-8741-9A2F-D218DA0BE9F0}" type="datetimeFigureOut">
              <a:rPr lang="en-US"/>
              <a:pPr>
                <a:defRPr/>
              </a:pPr>
              <a:t>04/11/15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81AEEE6-CCAA-224E-85FC-8639E5C42E60}" type="slidenum">
              <a:rPr lang="en-US"/>
              <a:pPr>
                <a:defRPr/>
              </a:pPr>
              <a:t>‹#›</a:t>
            </a:fld>
            <a:endParaRPr lang="en-US"/>
          </a:p>
        </p:txBody>
      </p:sp>
    </p:spTree>
    <p:extLst>
      <p:ext uri="{BB962C8B-B14F-4D97-AF65-F5344CB8AC3E}">
        <p14:creationId xmlns:p14="http://schemas.microsoft.com/office/powerpoint/2010/main" val="210868530"/>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3B5D9ED-8F2E-DE47-84D5-81F57B4BE482}" type="datetimeFigureOut">
              <a:rPr lang="en-US"/>
              <a:pPr>
                <a:defRPr/>
              </a:pPr>
              <a:t>04/11/15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176524-DCE3-6D48-BEEF-C29907CC93BD}" type="slidenum">
              <a:rPr lang="en-US"/>
              <a:pPr>
                <a:defRPr/>
              </a:pPr>
              <a:t>‹#›</a:t>
            </a:fld>
            <a:endParaRPr lang="en-US"/>
          </a:p>
        </p:txBody>
      </p:sp>
    </p:spTree>
    <p:extLst>
      <p:ext uri="{BB962C8B-B14F-4D97-AF65-F5344CB8AC3E}">
        <p14:creationId xmlns:p14="http://schemas.microsoft.com/office/powerpoint/2010/main" val="1097850791"/>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FF2F7C5-9580-0C4B-A3DA-E335D6F18641}" type="datetimeFigureOut">
              <a:rPr lang="en-US"/>
              <a:pPr>
                <a:defRPr/>
              </a:pPr>
              <a:t>04/11/15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7611FC7-A8F5-9244-B275-6CD16564359A}" type="slidenum">
              <a:rPr lang="en-US"/>
              <a:pPr>
                <a:defRPr/>
              </a:pPr>
              <a:t>‹#›</a:t>
            </a:fld>
            <a:endParaRPr lang="en-US"/>
          </a:p>
        </p:txBody>
      </p:sp>
    </p:spTree>
    <p:extLst>
      <p:ext uri="{BB962C8B-B14F-4D97-AF65-F5344CB8AC3E}">
        <p14:creationId xmlns:p14="http://schemas.microsoft.com/office/powerpoint/2010/main" val="1940234559"/>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53DE7C1-4E1D-A243-AB6D-2E087581D5FC}" type="datetimeFigureOut">
              <a:rPr lang="en-US"/>
              <a:pPr>
                <a:defRPr/>
              </a:pPr>
              <a:t>04/11/15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547BE49-5D55-2B47-BD0F-106906AE2A2C}" type="slidenum">
              <a:rPr lang="en-US"/>
              <a:pPr>
                <a:defRPr/>
              </a:pPr>
              <a:t>‹#›</a:t>
            </a:fld>
            <a:endParaRPr lang="en-US"/>
          </a:p>
        </p:txBody>
      </p:sp>
    </p:spTree>
    <p:extLst>
      <p:ext uri="{BB962C8B-B14F-4D97-AF65-F5344CB8AC3E}">
        <p14:creationId xmlns:p14="http://schemas.microsoft.com/office/powerpoint/2010/main" val="2109125354"/>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815BB72-86D5-2741-9A51-C34475F3E42A}" type="datetimeFigureOut">
              <a:rPr lang="en-US"/>
              <a:pPr>
                <a:defRPr/>
              </a:pPr>
              <a:t>04/11/15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66962DC-1693-464D-89E6-B89D9E6B0526}" type="slidenum">
              <a:rPr lang="en-US"/>
              <a:pPr>
                <a:defRPr/>
              </a:pPr>
              <a:t>‹#›</a:t>
            </a:fld>
            <a:endParaRPr lang="en-US"/>
          </a:p>
        </p:txBody>
      </p:sp>
    </p:spTree>
    <p:extLst>
      <p:ext uri="{BB962C8B-B14F-4D97-AF65-F5344CB8AC3E}">
        <p14:creationId xmlns:p14="http://schemas.microsoft.com/office/powerpoint/2010/main" val="2503609292"/>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1DFAA56-71C8-F44D-8F77-DF087AD85AD2}" type="datetimeFigureOut">
              <a:rPr lang="en-US"/>
              <a:pPr>
                <a:defRPr/>
              </a:pPr>
              <a:t>04/11/15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4D6AA6D-075A-CE4A-9FA9-E22A60F5C715}" type="slidenum">
              <a:rPr lang="en-US"/>
              <a:pPr>
                <a:defRPr/>
              </a:pPr>
              <a:t>‹#›</a:t>
            </a:fld>
            <a:endParaRPr lang="en-US"/>
          </a:p>
        </p:txBody>
      </p:sp>
    </p:spTree>
    <p:extLst>
      <p:ext uri="{BB962C8B-B14F-4D97-AF65-F5344CB8AC3E}">
        <p14:creationId xmlns:p14="http://schemas.microsoft.com/office/powerpoint/2010/main" val="2022158658"/>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53B83B0-C924-D44F-9A39-9744C1654B02}" type="datetimeFigureOut">
              <a:rPr lang="en-US"/>
              <a:pPr>
                <a:defRPr/>
              </a:pPr>
              <a:t>04/11/15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809B524-9BBF-FF44-956B-44FDBBB19A73}" type="slidenum">
              <a:rPr lang="en-US"/>
              <a:pPr>
                <a:defRPr/>
              </a:pPr>
              <a:t>‹#›</a:t>
            </a:fld>
            <a:endParaRPr lang="en-US"/>
          </a:p>
        </p:txBody>
      </p:sp>
    </p:spTree>
    <p:extLst>
      <p:ext uri="{BB962C8B-B14F-4D97-AF65-F5344CB8AC3E}">
        <p14:creationId xmlns:p14="http://schemas.microsoft.com/office/powerpoint/2010/main" val="332701825"/>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D4F0FF3-8E0A-074A-88AE-9F38C6CC4A8F}" type="datetimeFigureOut">
              <a:rPr lang="en-US"/>
              <a:pPr>
                <a:defRPr/>
              </a:pPr>
              <a:t>04/11/15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B272237-93F7-9D45-B271-208964D03C04}" type="slidenum">
              <a:rPr lang="en-US"/>
              <a:pPr>
                <a:defRPr/>
              </a:pPr>
              <a:t>‹#›</a:t>
            </a:fld>
            <a:endParaRPr lang="en-US"/>
          </a:p>
        </p:txBody>
      </p:sp>
    </p:spTree>
    <p:extLst>
      <p:ext uri="{BB962C8B-B14F-4D97-AF65-F5344CB8AC3E}">
        <p14:creationId xmlns:p14="http://schemas.microsoft.com/office/powerpoint/2010/main" val="2190809858"/>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A29FDFA-E7FE-7D48-86FC-C74946F62800}" type="datetimeFigureOut">
              <a:rPr lang="en-US"/>
              <a:pPr>
                <a:defRPr/>
              </a:pPr>
              <a:t>04/11/15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307C396-2C87-D04A-8EEE-A3D539642B73}" type="slidenum">
              <a:rPr lang="en-US"/>
              <a:pPr>
                <a:defRPr/>
              </a:pPr>
              <a:t>‹#›</a:t>
            </a:fld>
            <a:endParaRPr lang="en-US"/>
          </a:p>
        </p:txBody>
      </p:sp>
    </p:spTree>
    <p:extLst>
      <p:ext uri="{BB962C8B-B14F-4D97-AF65-F5344CB8AC3E}">
        <p14:creationId xmlns:p14="http://schemas.microsoft.com/office/powerpoint/2010/main" val="1229047646"/>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b="-25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VAG Rounded" charset="0"/>
                <a:cs typeface="+mn-cs"/>
              </a:defRPr>
            </a:lvl1pPr>
          </a:lstStyle>
          <a:p>
            <a:pPr>
              <a:defRPr/>
            </a:pPr>
            <a:fld id="{87748232-3D8D-1D47-8A49-C44A5E97CE75}" type="datetimeFigureOut">
              <a:rPr lang="en-US"/>
              <a:pPr>
                <a:defRPr/>
              </a:pPr>
              <a:t>04/11/15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VAG Rounded" charset="0"/>
                <a:cs typeface="+mn-cs"/>
              </a:defRPr>
            </a:lvl1pPr>
          </a:lstStyle>
          <a:p>
            <a:pPr>
              <a:defRPr/>
            </a:pPr>
            <a:fld id="{6DD62503-355E-7B4A-941D-4821202077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VAG Rounded" pitchFamily="50"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VAG Rounded" pitchFamily="50"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VAG Rounded" pitchFamily="50"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VAG Rounded" pitchFamily="50"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0"/>
            <a:ext cx="7772400" cy="1466850"/>
          </a:xfrm>
          <a:extLst/>
        </p:spPr>
        <p:txBody>
          <a:bodyPr rtlCol="0">
            <a:noAutofit/>
          </a:bodyPr>
          <a:lstStyle/>
          <a:p>
            <a:pPr eaLnBrk="1" fontAlgn="auto" hangingPunct="1">
              <a:spcAft>
                <a:spcPts val="0"/>
              </a:spcAft>
              <a:defRPr/>
            </a:pPr>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mj-ea"/>
                <a:cs typeface="+mj-cs"/>
              </a:rPr>
              <a:t>ONLINE SHOPPING</a:t>
            </a:r>
            <a:b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mj-ea"/>
                <a:cs typeface="+mj-cs"/>
              </a:rPr>
            </a:br>
            <a:r>
              <a:rPr lang="en-US" sz="32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mj-ea"/>
                <a:cs typeface="+mj-cs"/>
              </a:rPr>
              <a:t>HTML + CSS + PHP + JAVASCRIPT</a:t>
            </a:r>
            <a:endParaRPr lang="en-US" sz="2400" b="1" i="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a typeface="+mj-ea"/>
              <a:cs typeface="+mj-cs"/>
            </a:endParaRPr>
          </a:p>
        </p:txBody>
      </p:sp>
      <p:sp>
        <p:nvSpPr>
          <p:cNvPr id="3" name="Subtitle 2"/>
          <p:cNvSpPr>
            <a:spLocks noGrp="1"/>
          </p:cNvSpPr>
          <p:nvPr>
            <p:ph type="subTitle" idx="1"/>
          </p:nvPr>
        </p:nvSpPr>
        <p:spPr>
          <a:xfrm>
            <a:off x="914400" y="4114800"/>
            <a:ext cx="6400800" cy="2362200"/>
          </a:xfrm>
          <a:extLst/>
        </p:spPr>
        <p:txBody>
          <a:bodyPr>
            <a:noAutofit/>
          </a:bodyPr>
          <a:lstStyle/>
          <a:p>
            <a:pPr algn="just" eaLnBrk="1" hangingPunct="1">
              <a:lnSpc>
                <a:spcPct val="80000"/>
              </a:lnSpc>
              <a:defRP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rPr>
              <a:t>Submitted by : CHANPREET SINGH</a:t>
            </a:r>
          </a:p>
          <a:p>
            <a:pPr algn="just" eaLnBrk="1" hangingPunct="1">
              <a:lnSpc>
                <a:spcPct val="80000"/>
              </a:lnSpc>
              <a:defRPr/>
            </a:pPr>
            <a:endPar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endParaRPr>
          </a:p>
          <a:p>
            <a:pPr algn="just" eaLnBrk="1" hangingPunct="1">
              <a:lnSpc>
                <a:spcPct val="80000"/>
              </a:lnSpc>
              <a:defRP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rPr>
              <a:t>University roll no : 1311369 </a:t>
            </a:r>
          </a:p>
          <a:p>
            <a:pPr algn="just" eaLnBrk="1" hangingPunct="1">
              <a:lnSpc>
                <a:spcPct val="80000"/>
              </a:lnSpc>
              <a:defRPr/>
            </a:pPr>
            <a:endPar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endParaRPr>
          </a:p>
          <a:p>
            <a:pPr algn="just" eaLnBrk="1" hangingPunct="1">
              <a:lnSpc>
                <a:spcPct val="80000"/>
              </a:lnSpc>
              <a:defRP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rPr>
              <a:t>Class roll no : 136020</a:t>
            </a:r>
          </a:p>
          <a:p>
            <a:pPr algn="just" eaLnBrk="1" hangingPunct="1">
              <a:lnSpc>
                <a:spcPct val="80000"/>
              </a:lnSpc>
              <a:defRPr/>
            </a:pPr>
            <a:endPar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endParaRPr>
          </a:p>
          <a:p>
            <a:pPr algn="just" eaLnBrk="1" hangingPunct="1">
              <a:lnSpc>
                <a:spcPct val="80000"/>
              </a:lnSpc>
              <a:defRPr/>
            </a:pP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rPr>
              <a:t>D3-IT A1</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VAG Rounded" charset="0"/>
              <a:cs typeface="+mn-cs"/>
            </a:endParaRPr>
          </a:p>
        </p:txBody>
      </p:sp>
      <p:sp>
        <p:nvSpPr>
          <p:cNvPr id="4" name="TextBox 3"/>
          <p:cNvSpPr txBox="1"/>
          <p:nvPr/>
        </p:nvSpPr>
        <p:spPr>
          <a:xfrm>
            <a:off x="1143000" y="6477000"/>
            <a:ext cx="6172200" cy="230188"/>
          </a:xfrm>
          <a:prstGeom prst="rect">
            <a:avLst/>
          </a:prstGeom>
          <a:noFill/>
        </p:spPr>
        <p:txBody>
          <a:bodyPr>
            <a:spAutoFit/>
          </a:bodyPr>
          <a:lstStyle/>
          <a:p>
            <a:pPr algn="ctr">
              <a:defRPr/>
            </a:pPr>
            <a:endParaRPr lang="en-US" sz="900" dirty="0">
              <a:solidFill>
                <a:schemeClr val="bg1">
                  <a:lumMod val="50000"/>
                </a:schemeClr>
              </a:solidFill>
              <a:ea typeface="+mn-ea"/>
              <a:cs typeface="+mn-cs"/>
            </a:endParaRPr>
          </a:p>
        </p:txBody>
      </p:sp>
      <p:sp>
        <p:nvSpPr>
          <p:cNvPr id="8" name="Rectangle 7"/>
          <p:cNvSpPr/>
          <p:nvPr/>
        </p:nvSpPr>
        <p:spPr>
          <a:xfrm>
            <a:off x="1524000" y="1295400"/>
            <a:ext cx="6096000" cy="1138773"/>
          </a:xfrm>
          <a:prstGeom prst="rect">
            <a:avLst/>
          </a:prstGeom>
          <a:noFill/>
        </p:spPr>
        <p:txBody>
          <a:bodyPr>
            <a:spAutoFit/>
          </a:bodyPr>
          <a:lstStyle/>
          <a:p>
            <a:pPr algn="ctr">
              <a:defRPr/>
            </a:pPr>
            <a:r>
              <a:rPr lang="en-US" sz="28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PROJECT REPORT ON  </a:t>
            </a:r>
          </a:p>
          <a:p>
            <a:pPr algn="ctr">
              <a:defRPr/>
            </a:pPr>
            <a:r>
              <a:rPr lang="en-US" sz="4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cs typeface="+mn-cs"/>
              </a:rPr>
              <a:t>  WEB DEVELOPMENT</a:t>
            </a:r>
          </a:p>
        </p:txBody>
      </p:sp>
      <p:pic>
        <p:nvPicPr>
          <p:cNvPr id="15365" name="Picture 5" descr="main-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
            <a:ext cx="29718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6" descr="download.jpe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038600"/>
            <a:ext cx="2160588"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solidFill>
                  <a:schemeClr val="bg1"/>
                </a:solidFill>
                <a:latin typeface="VAG Rounded" charset="0"/>
              </a:rPr>
              <a:t>PAYPAL SERVICE</a:t>
            </a:r>
          </a:p>
        </p:txBody>
      </p:sp>
      <p:pic>
        <p:nvPicPr>
          <p:cNvPr id="28674" name="Content Placeholder 3" descr="Screen Shot 2015-11-04 at 1.16.45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1100" advTm="2000">
        <p14:switch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solidFill>
                  <a:srgbClr val="FFFFFF"/>
                </a:solidFill>
                <a:latin typeface="VAG Rounded" charset="0"/>
              </a:rPr>
              <a:t>ADMIN PANNEL</a:t>
            </a:r>
          </a:p>
        </p:txBody>
      </p:sp>
      <p:pic>
        <p:nvPicPr>
          <p:cNvPr id="4" name="Content Placeholder 3" descr="Screen Shot 2015-11-04 at 11.14.47 PM.png"/>
          <p:cNvPicPr>
            <a:picLocks noGrp="1" noChangeAspect="1"/>
          </p:cNvPicPr>
          <p:nvPr>
            <p:ph idx="1"/>
          </p:nvPr>
        </p:nvPicPr>
        <p:blipFill>
          <a:blip r:embed="rId2">
            <a:extLst>
              <a:ext uri="{28A0092B-C50C-407E-A947-70E740481C1C}">
                <a14:useLocalDpi xmlns:a14="http://schemas.microsoft.com/office/drawing/2010/main" val="0"/>
              </a:ext>
            </a:extLst>
          </a:blip>
          <a:srcRect t="5985" b="598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4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solidFill>
                  <a:schemeClr val="bg1"/>
                </a:solidFill>
                <a:latin typeface="VAG Rounded" charset="0"/>
              </a:rPr>
              <a:t>ADDING PRODUCT</a:t>
            </a:r>
          </a:p>
        </p:txBody>
      </p:sp>
      <p:pic>
        <p:nvPicPr>
          <p:cNvPr id="30722" name="Content Placeholder 3" descr="Screen Shot 2015-11-04 at 1.13.48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4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a:solidFill>
                  <a:schemeClr val="bg1"/>
                </a:solidFill>
                <a:latin typeface="VAG Rounded" charset="0"/>
              </a:rPr>
              <a:t>USER INTERFACE</a:t>
            </a:r>
          </a:p>
        </p:txBody>
      </p:sp>
      <p:pic>
        <p:nvPicPr>
          <p:cNvPr id="31746" name="Content Placeholder 3" descr="Screen Shot 2015-11-04 at 1.14.29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4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solidFill>
                  <a:schemeClr val="bg1"/>
                </a:solidFill>
                <a:latin typeface="VAG Rounded" charset="0"/>
              </a:rPr>
              <a:t>SHOPPING CART</a:t>
            </a:r>
          </a:p>
        </p:txBody>
      </p:sp>
      <p:pic>
        <p:nvPicPr>
          <p:cNvPr id="32770" name="Content Placeholder 3" descr="Screen Shot 2015-11-04 at 2.21.40 AM.png"/>
          <p:cNvPicPr>
            <a:picLocks noGrp="1" noChangeAspect="1"/>
          </p:cNvPicPr>
          <p:nvPr>
            <p:ph idx="1"/>
          </p:nvPr>
        </p:nvPicPr>
        <p:blipFill>
          <a:blip r:embed="rId2">
            <a:extLst>
              <a:ext uri="{28A0092B-C50C-407E-A947-70E740481C1C}">
                <a14:useLocalDpi xmlns:a14="http://schemas.microsoft.com/office/drawing/2010/main" val="0"/>
              </a:ext>
            </a:extLst>
          </a:blip>
          <a:srcRect t="6186" b="618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solidFill>
                  <a:schemeClr val="bg1"/>
                </a:solidFill>
                <a:latin typeface="VAG Rounded" charset="0"/>
              </a:rPr>
              <a:t>USER ACCOUNT</a:t>
            </a:r>
          </a:p>
        </p:txBody>
      </p:sp>
      <p:pic>
        <p:nvPicPr>
          <p:cNvPr id="33794" name="Content Placeholder 3" descr="Screen Shot 2015-11-04 at 1.14.49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solidFill>
                  <a:schemeClr val="bg1"/>
                </a:solidFill>
                <a:latin typeface="VAG Rounded" charset="0"/>
              </a:rPr>
              <a:t>USER REGISTERATION</a:t>
            </a:r>
          </a:p>
        </p:txBody>
      </p:sp>
      <p:pic>
        <p:nvPicPr>
          <p:cNvPr id="34818" name="Content Placeholder 3" descr="Screen Shot 2015-11-04 at 2.24.12 AM.png"/>
          <p:cNvPicPr>
            <a:picLocks noGrp="1" noChangeAspect="1"/>
          </p:cNvPicPr>
          <p:nvPr>
            <p:ph idx="1"/>
          </p:nvPr>
        </p:nvPicPr>
        <p:blipFill>
          <a:blip r:embed="rId2">
            <a:extLst>
              <a:ext uri="{28A0092B-C50C-407E-A947-70E740481C1C}">
                <a14:useLocalDpi xmlns:a14="http://schemas.microsoft.com/office/drawing/2010/main" val="0"/>
              </a:ext>
            </a:extLst>
          </a:blip>
          <a:srcRect t="5608" b="560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solidFill>
                  <a:schemeClr val="bg1"/>
                </a:solidFill>
                <a:latin typeface="VAG Rounded" charset="0"/>
              </a:rPr>
              <a:t>SHIPPING PROCESS</a:t>
            </a:r>
          </a:p>
        </p:txBody>
      </p:sp>
      <p:pic>
        <p:nvPicPr>
          <p:cNvPr id="35842" name="Content Placeholder 3" descr="Screen Shot 2015-11-04 at 1.15.01 AM.png"/>
          <p:cNvPicPr>
            <a:picLocks noGrp="1" noChangeAspect="1"/>
          </p:cNvPicPr>
          <p:nvPr>
            <p:ph idx="1"/>
          </p:nvPr>
        </p:nvPicPr>
        <p:blipFill>
          <a:blip r:embed="rId2">
            <a:extLst>
              <a:ext uri="{28A0092B-C50C-407E-A947-70E740481C1C}">
                <a14:useLocalDpi xmlns:a14="http://schemas.microsoft.com/office/drawing/2010/main" val="0"/>
              </a:ext>
            </a:extLst>
          </a:blip>
          <a:srcRect t="5460" b="5460"/>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solidFill>
                  <a:schemeClr val="bg1"/>
                </a:solidFill>
                <a:latin typeface="VAG Rounded" charset="0"/>
              </a:rPr>
              <a:t>CONFIRMATION</a:t>
            </a:r>
          </a:p>
        </p:txBody>
      </p:sp>
      <p:pic>
        <p:nvPicPr>
          <p:cNvPr id="36866" name="Content Placeholder 3" descr="Screen Shot 2015-11-04 at 1.15.17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solidFill>
                  <a:schemeClr val="bg1"/>
                </a:solidFill>
                <a:latin typeface="VAG Rounded" charset="0"/>
              </a:rPr>
              <a:t>PAYMENT OPTION</a:t>
            </a:r>
          </a:p>
        </p:txBody>
      </p:sp>
      <p:pic>
        <p:nvPicPr>
          <p:cNvPr id="37890" name="Content Placeholder 3" descr="Screen Shot 2015-11-04 at 1.15.33 AM.png"/>
          <p:cNvPicPr>
            <a:picLocks noGrp="1" noChangeAspect="1"/>
          </p:cNvPicPr>
          <p:nvPr>
            <p:ph idx="1"/>
          </p:nvPr>
        </p:nvPicPr>
        <p:blipFill>
          <a:blip r:embed="rId2">
            <a:extLst>
              <a:ext uri="{28A0092B-C50C-407E-A947-70E740481C1C}">
                <a14:useLocalDpi xmlns:a14="http://schemas.microsoft.com/office/drawing/2010/main" val="0"/>
              </a:ext>
            </a:extLst>
          </a:blip>
          <a:srcRect t="5905" b="5905"/>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solidFill>
                  <a:schemeClr val="bg1"/>
                </a:solidFill>
                <a:latin typeface="VAG Rounded" charset="0"/>
              </a:rPr>
              <a:t>USING HTML </a:t>
            </a:r>
          </a:p>
        </p:txBody>
      </p:sp>
      <p:sp>
        <p:nvSpPr>
          <p:cNvPr id="17410" name="Rectangle 3"/>
          <p:cNvSpPr>
            <a:spLocks noChangeArrowheads="1"/>
          </p:cNvSpPr>
          <p:nvPr/>
        </p:nvSpPr>
        <p:spPr bwMode="auto">
          <a:xfrm>
            <a:off x="152400" y="2057400"/>
            <a:ext cx="91440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chemeClr val="bg1"/>
                </a:solidFill>
              </a:rPr>
              <a:t>                  What is HTML?</a:t>
            </a:r>
          </a:p>
          <a:p>
            <a:endParaRPr lang="en-US" sz="2400">
              <a:solidFill>
                <a:schemeClr val="bg1"/>
              </a:solidFill>
            </a:endParaRPr>
          </a:p>
          <a:p>
            <a:r>
              <a:rPr lang="en-US" sz="2400">
                <a:solidFill>
                  <a:schemeClr val="bg1"/>
                </a:solidFill>
              </a:rPr>
              <a:t>HTML is a markup language for describing web documents (web pages).</a:t>
            </a:r>
          </a:p>
          <a:p>
            <a:endParaRPr lang="en-US" sz="2400">
              <a:solidFill>
                <a:schemeClr val="bg1"/>
              </a:solidFill>
            </a:endParaRPr>
          </a:p>
          <a:p>
            <a:r>
              <a:rPr lang="en-US" sz="2400">
                <a:solidFill>
                  <a:schemeClr val="bg1"/>
                </a:solidFill>
              </a:rPr>
              <a:t>HTML stands for Hyper Text Markup Language</a:t>
            </a:r>
          </a:p>
          <a:p>
            <a:endParaRPr lang="en-US" sz="2400">
              <a:solidFill>
                <a:schemeClr val="bg1"/>
              </a:solidFill>
            </a:endParaRPr>
          </a:p>
          <a:p>
            <a:r>
              <a:rPr lang="en-US" sz="2400">
                <a:solidFill>
                  <a:schemeClr val="bg1"/>
                </a:solidFill>
              </a:rPr>
              <a:t>A markup language is a set of markup tags</a:t>
            </a:r>
          </a:p>
          <a:p>
            <a:endParaRPr lang="en-US" sz="2400">
              <a:solidFill>
                <a:schemeClr val="bg1"/>
              </a:solidFill>
            </a:endParaRPr>
          </a:p>
          <a:p>
            <a:r>
              <a:rPr lang="en-US" sz="2400">
                <a:solidFill>
                  <a:schemeClr val="bg1"/>
                </a:solidFill>
              </a:rPr>
              <a:t>HTML documents are described by HTML tags</a:t>
            </a:r>
          </a:p>
          <a:p>
            <a:endParaRPr lang="en-US" sz="2400">
              <a:solidFill>
                <a:schemeClr val="bg1"/>
              </a:solidFill>
            </a:endParaRPr>
          </a:p>
          <a:p>
            <a:r>
              <a:rPr lang="en-US" sz="2400">
                <a:solidFill>
                  <a:schemeClr val="bg1"/>
                </a:solidFill>
              </a:rPr>
              <a:t>Each HTML tag describes different document content</a:t>
            </a:r>
          </a:p>
          <a:p>
            <a:endParaRPr lang="en-US">
              <a:solidFill>
                <a:schemeClr val="bg1"/>
              </a:solidFill>
            </a:endParaRPr>
          </a:p>
          <a:p>
            <a:endParaRPr lang="en-US">
              <a:solidFill>
                <a:schemeClr val="bg1"/>
              </a:solidFill>
            </a:endParaRPr>
          </a:p>
          <a:p>
            <a:endParaRPr 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sz="3200">
                <a:solidFill>
                  <a:schemeClr val="bg1"/>
                </a:solidFill>
                <a:latin typeface="VAG Rounded" charset="0"/>
              </a:rPr>
              <a:t>CONFIRMATION OF DETAILS </a:t>
            </a:r>
            <a:br>
              <a:rPr lang="en-US" sz="3200">
                <a:solidFill>
                  <a:schemeClr val="bg1"/>
                </a:solidFill>
                <a:latin typeface="VAG Rounded" charset="0"/>
              </a:rPr>
            </a:br>
            <a:r>
              <a:rPr lang="en-US" sz="3200">
                <a:solidFill>
                  <a:schemeClr val="bg1"/>
                </a:solidFill>
                <a:latin typeface="VAG Rounded" charset="0"/>
              </a:rPr>
              <a:t>FOR  PAYMENT</a:t>
            </a:r>
          </a:p>
        </p:txBody>
      </p:sp>
      <p:pic>
        <p:nvPicPr>
          <p:cNvPr id="38914" name="Content Placeholder 3" descr="Screen Shot 2015-11-04 at 1.16.20 AM.png"/>
          <p:cNvPicPr>
            <a:picLocks noGrp="1" noChangeAspect="1"/>
          </p:cNvPicPr>
          <p:nvPr>
            <p:ph idx="1"/>
          </p:nvPr>
        </p:nvPicPr>
        <p:blipFill>
          <a:blip r:embed="rId2">
            <a:extLst>
              <a:ext uri="{28A0092B-C50C-407E-A947-70E740481C1C}">
                <a14:useLocalDpi xmlns:a14="http://schemas.microsoft.com/office/drawing/2010/main" val="0"/>
              </a:ext>
            </a:extLst>
          </a:blip>
          <a:srcRect t="6064" b="606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solidFill>
                  <a:schemeClr val="bg1"/>
                </a:solidFill>
                <a:latin typeface="VAG Rounded" charset="0"/>
              </a:rPr>
              <a:t>ORDER CONFIRMED</a:t>
            </a:r>
          </a:p>
        </p:txBody>
      </p:sp>
      <p:pic>
        <p:nvPicPr>
          <p:cNvPr id="39938" name="Content Placeholder 3" descr="Screen Shot 2015-11-04 at 1.16.32 AM.png"/>
          <p:cNvPicPr>
            <a:picLocks noGrp="1" noChangeAspect="1"/>
          </p:cNvPicPr>
          <p:nvPr>
            <p:ph idx="1"/>
          </p:nvPr>
        </p:nvPicPr>
        <p:blipFill>
          <a:blip r:embed="rId2">
            <a:extLst>
              <a:ext uri="{28A0092B-C50C-407E-A947-70E740481C1C}">
                <a14:useLocalDpi xmlns:a14="http://schemas.microsoft.com/office/drawing/2010/main" val="0"/>
              </a:ext>
            </a:extLst>
          </a:blip>
          <a:srcRect t="5954" b="5954"/>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3124200"/>
            <a:ext cx="6705600" cy="1107996"/>
          </a:xfrm>
          <a:prstGeom prst="rect">
            <a:avLst/>
          </a:prstGeom>
          <a:noFill/>
        </p:spPr>
        <p:txBody>
          <a:bodyPr wrap="square" rtlCol="0">
            <a:spAutoFit/>
          </a:bodyPr>
          <a:lstStyle/>
          <a:p>
            <a:r>
              <a:rPr lang="en-US" sz="6600" dirty="0" smtClean="0">
                <a:solidFill>
                  <a:schemeClr val="bg1"/>
                </a:solidFill>
              </a:rPr>
              <a:t>THANK YOU </a:t>
            </a:r>
            <a:r>
              <a:rPr lang="en-US" sz="6600" dirty="0" smtClean="0">
                <a:solidFill>
                  <a:schemeClr val="bg1"/>
                </a:solidFill>
                <a:sym typeface="Wingdings"/>
              </a:rPr>
              <a:t> !!</a:t>
            </a:r>
            <a:endParaRPr lang="en-US" sz="6600" dirty="0">
              <a:solidFill>
                <a:schemeClr val="bg1"/>
              </a:solidFill>
            </a:endParaRPr>
          </a:p>
        </p:txBody>
      </p:sp>
    </p:spTree>
    <p:extLst>
      <p:ext uri="{BB962C8B-B14F-4D97-AF65-F5344CB8AC3E}">
        <p14:creationId xmlns:p14="http://schemas.microsoft.com/office/powerpoint/2010/main" val="2973791125"/>
      </p:ext>
    </p:extLst>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a:bodyPr>
          <a:lstStyle/>
          <a:p>
            <a:pPr eaLnBrk="1" fontAlgn="auto" hangingPunct="1">
              <a:spcAft>
                <a:spcPts val="0"/>
              </a:spcAft>
              <a:defRPr/>
            </a:pPr>
            <a:r>
              <a:rPr lang="en-US" dirty="0" smtClean="0">
                <a:solidFill>
                  <a:schemeClr val="bg1"/>
                </a:solidFill>
                <a:ea typeface="+mj-ea"/>
                <a:cs typeface="+mj-cs"/>
              </a:rPr>
              <a:t>CSS?</a:t>
            </a:r>
            <a:endParaRPr lang="en-US" dirty="0" smtClean="0">
              <a:solidFill>
                <a:schemeClr val="bg1">
                  <a:lumMod val="95000"/>
                </a:schemeClr>
              </a:solidFill>
              <a:ea typeface="+mj-ea"/>
              <a:cs typeface="+mj-cs"/>
            </a:endParaRPr>
          </a:p>
        </p:txBody>
      </p:sp>
      <p:sp>
        <p:nvSpPr>
          <p:cNvPr id="18434" name="Content Placeholder 2"/>
          <p:cNvSpPr>
            <a:spLocks noGrp="1"/>
          </p:cNvSpPr>
          <p:nvPr>
            <p:ph idx="1"/>
          </p:nvPr>
        </p:nvSpPr>
        <p:spPr>
          <a:solidFill>
            <a:schemeClr val="tx1">
              <a:alpha val="74901"/>
            </a:schemeClr>
          </a:solidFill>
        </p:spPr>
        <p:txBody>
          <a:bodyPr/>
          <a:lstStyle/>
          <a:p>
            <a:pPr>
              <a:buFont typeface="Arial" charset="0"/>
              <a:buNone/>
            </a:pPr>
            <a:r>
              <a:rPr lang="en-US" sz="1800">
                <a:solidFill>
                  <a:schemeClr val="bg1"/>
                </a:solidFill>
                <a:latin typeface="VAG Rounded" charset="0"/>
              </a:rPr>
              <a:t>Cascading Style Sheets</a:t>
            </a:r>
          </a:p>
          <a:p>
            <a:pPr>
              <a:buFont typeface="Arial" charset="0"/>
              <a:buNone/>
            </a:pPr>
            <a:r>
              <a:rPr lang="en-US" sz="1800">
                <a:solidFill>
                  <a:schemeClr val="bg1"/>
                </a:solidFill>
                <a:latin typeface="VAG Rounded" charset="0"/>
              </a:rPr>
              <a:t>CSS is a style sheet language used to determine the formatting of an HTML document.</a:t>
            </a:r>
          </a:p>
          <a:p>
            <a:pPr>
              <a:buFont typeface="Arial" charset="0"/>
              <a:buNone/>
            </a:pPr>
            <a:r>
              <a:rPr lang="en-US" sz="1800">
                <a:solidFill>
                  <a:schemeClr val="bg1"/>
                </a:solidFill>
                <a:latin typeface="VAG Rounded" charset="0"/>
              </a:rPr>
              <a:t>Before we had CSS (and before it was widely adopted) all of this formatting information was embedded directly in the document- either in the form of attributes like width or bgcolor (background color) or in the form of purely presentational tags like font. </a:t>
            </a:r>
          </a:p>
          <a:p>
            <a:pPr>
              <a:buFont typeface="Arial" charset="0"/>
              <a:buNone/>
            </a:pPr>
            <a:r>
              <a:rPr lang="en-US" sz="1800">
                <a:solidFill>
                  <a:schemeClr val="bg1"/>
                </a:solidFill>
                <a:latin typeface="VAG Rounded" charset="0"/>
              </a:rPr>
              <a:t>Combined with the abuse of the table tag to create complicated layouts, the landscape for layout and design on the web was an unmanageable mess.</a:t>
            </a:r>
          </a:p>
          <a:p>
            <a:pPr>
              <a:buFont typeface="Arial" charset="0"/>
              <a:buNone/>
            </a:pPr>
            <a:r>
              <a:rPr lang="en-US" sz="1800">
                <a:solidFill>
                  <a:schemeClr val="bg1"/>
                </a:solidFill>
                <a:latin typeface="VAG Rounded" charset="0"/>
              </a:rPr>
              <a:t>CSS fixed all that (kind of.) </a:t>
            </a:r>
          </a:p>
          <a:p>
            <a:pPr>
              <a:buFont typeface="Arial" charset="0"/>
              <a:buNone/>
            </a:pPr>
            <a:r>
              <a:rPr lang="en-US" sz="1800">
                <a:solidFill>
                  <a:schemeClr val="bg1"/>
                </a:solidFill>
                <a:latin typeface="VAG Rounded" charset="0"/>
              </a:rPr>
              <a:t>Using separate style sheets for an entire site, leveraging semantic markup and identifiers like ids (for unique page elements) and classes (for multiple, like elements) a developer can apply styles across a whole site while updating a single (cacheable) file. </a:t>
            </a:r>
          </a:p>
          <a:p>
            <a:pPr marL="455613" lvl="1" indent="1588" eaLnBrk="1" hangingPunct="1">
              <a:buFont typeface="Arial" charset="0"/>
              <a:buNone/>
            </a:pPr>
            <a:endParaRPr lang="en-US" sz="1000">
              <a:solidFill>
                <a:schemeClr val="bg1"/>
              </a:solidFill>
              <a:latin typeface="VAG Rounded" charset="0"/>
            </a:endParaRPr>
          </a:p>
          <a:p>
            <a:pPr marL="455613" lvl="1" indent="1588" eaLnBrk="1" hangingPunct="1">
              <a:buFont typeface="Arial" charset="0"/>
              <a:buNone/>
            </a:pPr>
            <a:endParaRPr lang="en-US" sz="1000">
              <a:solidFill>
                <a:schemeClr val="bg1"/>
              </a:solidFill>
              <a:latin typeface="VAG Rounded"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solidFill>
                  <a:schemeClr val="bg1"/>
                </a:solidFill>
                <a:latin typeface="VAG Rounded" charset="0"/>
              </a:rPr>
              <a:t>USING PHP</a:t>
            </a:r>
          </a:p>
        </p:txBody>
      </p:sp>
      <p:sp>
        <p:nvSpPr>
          <p:cNvPr id="20482" name="Rectangle 3"/>
          <p:cNvSpPr>
            <a:spLocks noChangeArrowheads="1"/>
          </p:cNvSpPr>
          <p:nvPr/>
        </p:nvSpPr>
        <p:spPr bwMode="auto">
          <a:xfrm>
            <a:off x="533400" y="3124200"/>
            <a:ext cx="81534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solidFill>
                  <a:srgbClr val="FFFFFF"/>
                </a:solidFill>
              </a:rPr>
              <a:t>PHP is a server scripting language, and a powerful tool for making dynamic and interactive Web pages.</a:t>
            </a:r>
          </a:p>
          <a:p>
            <a:endParaRPr lang="en-US" sz="2800">
              <a:solidFill>
                <a:srgbClr val="FFFFFF"/>
              </a:solidFill>
            </a:endParaRPr>
          </a:p>
          <a:p>
            <a:endParaRPr lang="en-US" sz="2800">
              <a:solidFill>
                <a:srgbClr val="FFFFFF"/>
              </a:solidFill>
            </a:endParaRPr>
          </a:p>
          <a:p>
            <a:r>
              <a:rPr lang="en-US" sz="2800">
                <a:solidFill>
                  <a:srgbClr val="FFFFFF"/>
                </a:solidFill>
              </a:rPr>
              <a:t>PHP is a widely-used, free, and efficient alternative to competitors such as Microsoft's ASP.</a:t>
            </a:r>
          </a:p>
        </p:txBody>
      </p:sp>
    </p:spTree>
  </p:cSld>
  <p:clrMapOvr>
    <a:masterClrMapping/>
  </p:clrMapOvr>
  <mc:AlternateContent xmlns:mc="http://schemas.openxmlformats.org/markup-compatibility/2006" xmlns:p14="http://schemas.microsoft.com/office/powerpoint/2010/main">
    <mc:Choice Requires="p14">
      <p:transition spd="slow" p14:dur="2000" advTm="2000">
        <p14:vortex dir="r"/>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fontScale="90000"/>
          </a:bodyPr>
          <a:lstStyle/>
          <a:p>
            <a:pPr eaLnBrk="1" fontAlgn="auto" hangingPunct="1">
              <a:spcAft>
                <a:spcPts val="0"/>
              </a:spcAft>
              <a:defRPr/>
            </a:pPr>
            <a:r>
              <a:rPr lang="en-US" dirty="0" smtClean="0">
                <a:solidFill>
                  <a:schemeClr val="bg1"/>
                </a:solidFill>
                <a:ea typeface="+mj-ea"/>
                <a:cs typeface="+mj-cs"/>
              </a:rPr>
              <a:t>The Separation of Style, Content and Behavior</a:t>
            </a:r>
            <a:endParaRPr lang="en-US" dirty="0" smtClean="0">
              <a:solidFill>
                <a:schemeClr val="bg1">
                  <a:lumMod val="95000"/>
                </a:schemeClr>
              </a:solidFill>
              <a:ea typeface="+mj-ea"/>
              <a:cs typeface="+mj-cs"/>
            </a:endParaRPr>
          </a:p>
        </p:txBody>
      </p:sp>
      <p:sp>
        <p:nvSpPr>
          <p:cNvPr id="4099" name="Content Placeholder 2"/>
          <p:cNvSpPr>
            <a:spLocks noGrp="1"/>
          </p:cNvSpPr>
          <p:nvPr>
            <p:ph idx="1"/>
          </p:nvPr>
        </p:nvSpPr>
        <p:spPr>
          <a:xfrm>
            <a:off x="457200" y="2209800"/>
            <a:ext cx="8229600" cy="3459163"/>
          </a:xfrm>
          <a:solidFill>
            <a:schemeClr val="tx1">
              <a:alpha val="74901"/>
            </a:schemeClr>
          </a:solidFill>
        </p:spPr>
        <p:txBody>
          <a:bodyPr/>
          <a:lstStyle/>
          <a:p>
            <a:pPr eaLnBrk="1" fontAlgn="auto" hangingPunct="1">
              <a:spcAft>
                <a:spcPts val="0"/>
              </a:spcAft>
              <a:defRPr/>
            </a:pPr>
            <a:r>
              <a:rPr lang="en-US" sz="3600" dirty="0" smtClean="0">
                <a:solidFill>
                  <a:schemeClr val="bg1">
                    <a:lumMod val="95000"/>
                  </a:schemeClr>
                </a:solidFill>
                <a:ea typeface="+mn-ea"/>
                <a:cs typeface="+mn-cs"/>
              </a:rPr>
              <a:t>Core Concept of web development</a:t>
            </a:r>
          </a:p>
          <a:p>
            <a:pPr eaLnBrk="1" fontAlgn="auto" hangingPunct="1">
              <a:spcAft>
                <a:spcPts val="0"/>
              </a:spcAft>
              <a:defRPr/>
            </a:pPr>
            <a:endParaRPr lang="en-US" sz="3600" dirty="0" smtClean="0">
              <a:solidFill>
                <a:schemeClr val="bg1">
                  <a:lumMod val="95000"/>
                </a:schemeClr>
              </a:solidFill>
              <a:ea typeface="+mn-ea"/>
              <a:cs typeface="+mn-cs"/>
            </a:endParaRPr>
          </a:p>
          <a:p>
            <a:pPr eaLnBrk="1" fontAlgn="auto" hangingPunct="1">
              <a:spcAft>
                <a:spcPts val="0"/>
              </a:spcAft>
              <a:defRPr/>
            </a:pPr>
            <a:r>
              <a:rPr lang="en-US" sz="3600" dirty="0" smtClean="0">
                <a:solidFill>
                  <a:schemeClr val="bg1">
                    <a:lumMod val="95000"/>
                  </a:schemeClr>
                </a:solidFill>
                <a:ea typeface="+mn-ea"/>
                <a:cs typeface="+mn-cs"/>
              </a:rPr>
              <a:t>HTML + CSS + JavaScript</a:t>
            </a:r>
          </a:p>
          <a:p>
            <a:pPr eaLnBrk="1" fontAlgn="auto" hangingPunct="1">
              <a:spcAft>
                <a:spcPts val="0"/>
              </a:spcAft>
              <a:defRPr/>
            </a:pPr>
            <a:endParaRPr lang="en-US" sz="3600" dirty="0" smtClean="0">
              <a:solidFill>
                <a:schemeClr val="bg1">
                  <a:lumMod val="95000"/>
                </a:schemeClr>
              </a:solidFill>
              <a:ea typeface="+mn-ea"/>
              <a:cs typeface="+mn-cs"/>
            </a:endParaRPr>
          </a:p>
          <a:p>
            <a:pPr eaLnBrk="1" fontAlgn="auto" hangingPunct="1">
              <a:spcAft>
                <a:spcPts val="0"/>
              </a:spcAft>
              <a:defRPr/>
            </a:pPr>
            <a:r>
              <a:rPr lang="en-US" sz="3600" dirty="0" smtClean="0">
                <a:solidFill>
                  <a:schemeClr val="bg1">
                    <a:lumMod val="95000"/>
                  </a:schemeClr>
                </a:solidFill>
                <a:ea typeface="+mn-ea"/>
                <a:cs typeface="+mn-cs"/>
              </a:rPr>
              <a:t>Content + Style + Behavior</a:t>
            </a:r>
          </a:p>
        </p:txBody>
      </p:sp>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alpha val="74000"/>
            </a:schemeClr>
          </a:solidFill>
        </p:spPr>
        <p:txBody>
          <a:bodyPr rtlCol="0">
            <a:normAutofit fontScale="90000"/>
          </a:bodyPr>
          <a:lstStyle/>
          <a:p>
            <a:pPr eaLnBrk="1" fontAlgn="auto" hangingPunct="1">
              <a:spcAft>
                <a:spcPts val="0"/>
              </a:spcAft>
              <a:defRPr/>
            </a:pPr>
            <a:r>
              <a:rPr lang="en-US" dirty="0" smtClean="0">
                <a:solidFill>
                  <a:schemeClr val="bg1">
                    <a:lumMod val="95000"/>
                  </a:schemeClr>
                </a:solidFill>
                <a:ea typeface="+mj-ea"/>
                <a:cs typeface="+mj-cs"/>
              </a:rPr>
              <a:t>Getting the Style Sheet on the Page</a:t>
            </a:r>
          </a:p>
        </p:txBody>
      </p:sp>
      <p:sp>
        <p:nvSpPr>
          <p:cNvPr id="23554" name="Rectangle 3"/>
          <p:cNvSpPr>
            <a:spLocks noChangeArrowheads="1"/>
          </p:cNvSpPr>
          <p:nvPr/>
        </p:nvSpPr>
        <p:spPr bwMode="auto">
          <a:xfrm>
            <a:off x="1981200" y="1558925"/>
            <a:ext cx="83058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rPr>
              <a:t>&lt;html&gt;</a:t>
            </a:r>
          </a:p>
          <a:p>
            <a:r>
              <a:rPr lang="en-US" sz="1600">
                <a:solidFill>
                  <a:srgbClr val="FFFFFF"/>
                </a:solidFill>
              </a:rPr>
              <a:t>&lt;head&gt;</a:t>
            </a:r>
          </a:p>
          <a:p>
            <a:r>
              <a:rPr lang="en-US" sz="1600">
                <a:solidFill>
                  <a:srgbClr val="FFFFFF"/>
                </a:solidFill>
              </a:rPr>
              <a:t>&lt;meta name="viewport" content="width=device-width, initial-scale=1"&gt;</a:t>
            </a:r>
          </a:p>
          <a:p>
            <a:r>
              <a:rPr lang="en-US" sz="1600">
                <a:solidFill>
                  <a:srgbClr val="FFFFFF"/>
                </a:solidFill>
              </a:rPr>
              <a:t>&lt;link href="styles/bootstrap.css" rel="stylesheet"&gt;</a:t>
            </a:r>
          </a:p>
          <a:p>
            <a:r>
              <a:rPr lang="en-US" sz="1600">
                <a:solidFill>
                  <a:srgbClr val="FFFFFF"/>
                </a:solidFill>
              </a:rPr>
              <a:t>&lt;link href="fonts/font-awesome.min.css" rel="stylesheet"&gt;</a:t>
            </a:r>
          </a:p>
          <a:p>
            <a:r>
              <a:rPr lang="en-US" sz="1600">
                <a:solidFill>
                  <a:srgbClr val="FFFFFF"/>
                </a:solidFill>
              </a:rPr>
              <a:t>&lt;link href="styles/prettyPhoto.css" rel="stylesheet"&gt;</a:t>
            </a:r>
          </a:p>
          <a:p>
            <a:r>
              <a:rPr lang="en-US" sz="1600">
                <a:solidFill>
                  <a:srgbClr val="FFFFFF"/>
                </a:solidFill>
              </a:rPr>
              <a:t>&lt;link href="styles/main.css" rel="stylesheet"&gt;</a:t>
            </a:r>
          </a:p>
          <a:p>
            <a:r>
              <a:rPr lang="en-US" sz="1600">
                <a:solidFill>
                  <a:srgbClr val="FFFFFF"/>
                </a:solidFill>
              </a:rPr>
              <a:t>&lt;link href="styles/animate.css" rel="stylesheet"&gt;</a:t>
            </a:r>
          </a:p>
          <a:p>
            <a:r>
              <a:rPr lang="en-US" sz="1600">
                <a:solidFill>
                  <a:srgbClr val="FFFFFF"/>
                </a:solidFill>
              </a:rPr>
              <a:t>&lt;link href="styles/jquery.dataTables.css" rel="stylesheet"&gt;</a:t>
            </a:r>
          </a:p>
          <a:p>
            <a:r>
              <a:rPr lang="en-US" sz="1600">
                <a:solidFill>
                  <a:srgbClr val="FFFFFF"/>
                </a:solidFill>
              </a:rPr>
              <a:t>&lt;link href="styles/bootstrap-datepicker.css" rel="stylesheet”&gt;</a:t>
            </a:r>
          </a:p>
          <a:p>
            <a:r>
              <a:rPr lang="en-US" sz="1600">
                <a:solidFill>
                  <a:srgbClr val="FFFFFF"/>
                </a:solidFill>
              </a:rPr>
              <a:t>&lt;script src="scripts/jquery-2.1.4.js"&gt;&lt;/script&gt;</a:t>
            </a:r>
          </a:p>
          <a:p>
            <a:r>
              <a:rPr lang="en-US" sz="1600">
                <a:solidFill>
                  <a:srgbClr val="FFFFFF"/>
                </a:solidFill>
              </a:rPr>
              <a:t>&lt;script src="scripts/bootstrap.js"&gt;&lt;/script&gt;</a:t>
            </a:r>
          </a:p>
          <a:p>
            <a:r>
              <a:rPr lang="en-US" sz="1600">
                <a:solidFill>
                  <a:srgbClr val="FFFFFF"/>
                </a:solidFill>
              </a:rPr>
              <a:t>&lt;script src="scripts/jquery.prettyPhoto.js"&gt;&lt;/script&gt;</a:t>
            </a:r>
          </a:p>
          <a:p>
            <a:r>
              <a:rPr lang="en-US" sz="1600">
                <a:solidFill>
                  <a:srgbClr val="FFFFFF"/>
                </a:solidFill>
              </a:rPr>
              <a:t>&lt;script src="scripts/jquery.scrollUp.min.js"&gt;&lt;/script&gt;</a:t>
            </a:r>
          </a:p>
          <a:p>
            <a:r>
              <a:rPr lang="en-US" sz="1600">
                <a:solidFill>
                  <a:srgbClr val="FFFFFF"/>
                </a:solidFill>
              </a:rPr>
              <a:t>&lt;script src="scripts/main.js"&gt;&lt;/script&gt;</a:t>
            </a:r>
          </a:p>
          <a:p>
            <a:r>
              <a:rPr lang="en-US" sz="1600">
                <a:solidFill>
                  <a:srgbClr val="FFFFFF"/>
                </a:solidFill>
              </a:rPr>
              <a:t>&lt;script src="scripts/jquery.dataTables.js"&gt;&lt;/script&gt;</a:t>
            </a:r>
          </a:p>
          <a:p>
            <a:r>
              <a:rPr lang="en-US" sz="1600">
                <a:solidFill>
                  <a:srgbClr val="FFFFFF"/>
                </a:solidFill>
              </a:rPr>
              <a:t>&lt;script src="scripts/bootstrap-datepicker.js"&gt;&lt;/script&gt;</a:t>
            </a:r>
          </a:p>
          <a:p>
            <a:endParaRPr lang="en-US" sz="1600">
              <a:solidFill>
                <a:srgbClr val="FFFFFF"/>
              </a:solidFill>
            </a:endParaRPr>
          </a:p>
          <a:p>
            <a:r>
              <a:rPr lang="en-US" sz="1600">
                <a:solidFill>
                  <a:srgbClr val="FFFFFF"/>
                </a:solidFill>
              </a:rPr>
              <a:t>&lt;/head&gt;</a:t>
            </a:r>
          </a:p>
          <a:p>
            <a:r>
              <a:rPr lang="en-US" sz="1600">
                <a:solidFill>
                  <a:srgbClr val="FFFFFF"/>
                </a:solidFill>
              </a:rPr>
              <a:t>&lt;/html&gt; </a:t>
            </a:r>
          </a:p>
        </p:txBody>
      </p:sp>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solidFill>
                  <a:schemeClr val="bg1"/>
                </a:solidFill>
                <a:latin typeface="VAG Rounded" charset="0"/>
              </a:rPr>
              <a:t>DESIGN PHASE</a:t>
            </a:r>
          </a:p>
        </p:txBody>
      </p:sp>
      <p:sp>
        <p:nvSpPr>
          <p:cNvPr id="25602" name="Content Placeholder 2"/>
          <p:cNvSpPr>
            <a:spLocks noGrp="1"/>
          </p:cNvSpPr>
          <p:nvPr>
            <p:ph idx="1"/>
          </p:nvPr>
        </p:nvSpPr>
        <p:spPr/>
        <p:txBody>
          <a:bodyPr/>
          <a:lstStyle/>
          <a:p>
            <a:endParaRPr lang="en-US" sz="1800">
              <a:solidFill>
                <a:srgbClr val="FFFFFF"/>
              </a:solidFill>
              <a:latin typeface="VAG Rounded" charset="0"/>
            </a:endParaRPr>
          </a:p>
          <a:p>
            <a:r>
              <a:rPr lang="en-US" sz="1800">
                <a:solidFill>
                  <a:srgbClr val="FFFFFF"/>
                </a:solidFill>
                <a:latin typeface="VAG Rounded" charset="0"/>
              </a:rPr>
              <a:t>The design phase involves converting the informational, functional, and network requirements identified during the initiation and planning phases into unified design specifications that developers use to script programs during the development phase. Program designs are constructed in various ways. Using a top-down approach, designers first identify and link major program components and interfaces, then expand design layouts as they identify and link smaller subsystems and connections. Using a bottom-up approach, designers first identify and link minor program components and interfaces, then expand design layouts as they identify and link larger systems and connections.</a:t>
            </a:r>
            <a:br>
              <a:rPr lang="en-US" sz="1800">
                <a:solidFill>
                  <a:srgbClr val="FFFFFF"/>
                </a:solidFill>
                <a:latin typeface="VAG Rounded" charset="0"/>
              </a:rPr>
            </a:br>
            <a:r>
              <a:rPr lang="en-US" sz="1800">
                <a:solidFill>
                  <a:srgbClr val="FFFFFF"/>
                </a:solidFill>
                <a:latin typeface="VAG Rounded" charset="0"/>
              </a:rPr>
              <a:t>Contemporary design techniques often use prototyping tools that build mock-up designs of items such as application screens, database layouts, and system architectures. End users, designers, developers, database managers, and network administrators should review and refine the prototyped designs in an iterative process until they agree on an acceptable design.</a:t>
            </a:r>
          </a:p>
          <a:p>
            <a:endParaRPr lang="en-US" sz="1800">
              <a:solidFill>
                <a:srgbClr val="FFFFFF"/>
              </a:solidFill>
              <a:latin typeface="VAG Rounded" charset="0"/>
            </a:endParaRPr>
          </a:p>
        </p:txBody>
      </p:sp>
    </p:spTree>
  </p:cSld>
  <p:clrMapOvr>
    <a:masterClrMapping/>
  </p:clrMapOvr>
  <mc:AlternateContent xmlns:mc="http://schemas.openxmlformats.org/markup-compatibility/2006" xmlns:p14="http://schemas.microsoft.com/office/powerpoint/2010/main">
    <mc:Choice Requires="p14">
      <p:transition spd="slow" p14:dur="3000" advTm="2000">
        <p14:shred/>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solidFill>
                  <a:schemeClr val="bg1"/>
                </a:solidFill>
                <a:latin typeface="VAG Rounded" charset="0"/>
              </a:rPr>
              <a:t>DATABASE TABLES</a:t>
            </a:r>
          </a:p>
        </p:txBody>
      </p:sp>
      <p:pic>
        <p:nvPicPr>
          <p:cNvPr id="26626" name="Content Placeholder 3" descr="Screen Shot 2015-11-04 at 1.17.43 AM.png"/>
          <p:cNvPicPr>
            <a:picLocks noGrp="1" noChangeAspect="1"/>
          </p:cNvPicPr>
          <p:nvPr>
            <p:ph idx="1"/>
          </p:nvPr>
        </p:nvPicPr>
        <p:blipFill>
          <a:blip r:embed="rId2">
            <a:extLst>
              <a:ext uri="{28A0092B-C50C-407E-A947-70E740481C1C}">
                <a14:useLocalDpi xmlns:a14="http://schemas.microsoft.com/office/drawing/2010/main" val="0"/>
              </a:ext>
            </a:extLst>
          </a:blip>
          <a:srcRect t="5856" b="5856"/>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4400" advTm="2000">
        <p14:honeycomb/>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olidFill>
                  <a:schemeClr val="bg1"/>
                </a:solidFill>
                <a:latin typeface="VAG Rounded" charset="0"/>
              </a:rPr>
              <a:t>DESIGN PHASE</a:t>
            </a:r>
          </a:p>
        </p:txBody>
      </p:sp>
      <p:pic>
        <p:nvPicPr>
          <p:cNvPr id="27650" name="Content Placeholder 3" descr="Screen Shot 2015-11-04 at 1.28.37 AM.png"/>
          <p:cNvPicPr>
            <a:picLocks noGrp="1" noChangeAspect="1"/>
          </p:cNvPicPr>
          <p:nvPr>
            <p:ph idx="1"/>
          </p:nvPr>
        </p:nvPicPr>
        <p:blipFill>
          <a:blip r:embed="rId2">
            <a:extLst>
              <a:ext uri="{28A0092B-C50C-407E-A947-70E740481C1C}">
                <a14:useLocalDpi xmlns:a14="http://schemas.microsoft.com/office/drawing/2010/main" val="0"/>
              </a:ext>
            </a:extLst>
          </a:blip>
          <a:srcRect t="5508" b="5508"/>
          <a:stretch>
            <a:fillRect/>
          </a:stretch>
        </p:blipFill>
        <p:spPr/>
      </p:pic>
    </p:spTree>
  </p:cSld>
  <p:clrMapOvr>
    <a:masterClrMapping/>
  </p:clrMapOvr>
  <mc:AlternateContent xmlns:mc="http://schemas.openxmlformats.org/markup-compatibility/2006" xmlns:p14="http://schemas.microsoft.com/office/powerpoint/2010/main">
    <mc:Choice Requires="p14">
      <p:transition spd="slow" p14:dur="2000" advTm="2000">
        <p14:ferris dir="l"/>
      </p:transition>
    </mc:Choice>
    <mc:Fallback xmlns="">
      <p:transition xmlns:p14="http://schemas.microsoft.com/office/powerpoint/2010/main" spd="slow" advTm="2000">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VAG Rounded"/>
        <a:ea typeface=""/>
        <a:cs typeface=""/>
      </a:majorFont>
      <a:minorFont>
        <a:latin typeface="VAG Round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10882</TotalTime>
  <Words>829</Words>
  <Application>Microsoft Macintosh PowerPoint</Application>
  <PresentationFormat>On-screen Show (4:3)</PresentationFormat>
  <Paragraphs>96</Paragraphs>
  <Slides>22</Slides>
  <Notes>5</Notes>
  <HiddenSlides>0</HiddenSlides>
  <MMClips>0</MMClips>
  <ScaleCrop>false</ScaleCrop>
  <HeadingPairs>
    <vt:vector size="6" baseType="variant">
      <vt:variant>
        <vt:lpstr>Theme</vt:lpstr>
      </vt:variant>
      <vt:variant>
        <vt:i4>1</vt:i4>
      </vt:variant>
      <vt:variant>
        <vt:lpstr>Slide Titles</vt:lpstr>
      </vt:variant>
      <vt:variant>
        <vt:i4>22</vt:i4>
      </vt:variant>
      <vt:variant>
        <vt:lpstr>Custom Shows</vt:lpstr>
      </vt:variant>
      <vt:variant>
        <vt:i4>1</vt:i4>
      </vt:variant>
    </vt:vector>
  </HeadingPairs>
  <TitlesOfParts>
    <vt:vector size="24" baseType="lpstr">
      <vt:lpstr>Office Theme</vt:lpstr>
      <vt:lpstr>ONLINE SHOPPING HTML + CSS + PHP + JAVASCRIPT</vt:lpstr>
      <vt:lpstr>USING HTML </vt:lpstr>
      <vt:lpstr>CSS?</vt:lpstr>
      <vt:lpstr>USING PHP</vt:lpstr>
      <vt:lpstr>The Separation of Style, Content and Behavior</vt:lpstr>
      <vt:lpstr>Getting the Style Sheet on the Page</vt:lpstr>
      <vt:lpstr>DESIGN PHASE</vt:lpstr>
      <vt:lpstr>DATABASE TABLES</vt:lpstr>
      <vt:lpstr>DESIGN PHASE</vt:lpstr>
      <vt:lpstr>PAYPAL SERVICE</vt:lpstr>
      <vt:lpstr>ADMIN PANNEL</vt:lpstr>
      <vt:lpstr>ADDING PRODUCT</vt:lpstr>
      <vt:lpstr>USER INTERFACE</vt:lpstr>
      <vt:lpstr>SHOPPING CART</vt:lpstr>
      <vt:lpstr>USER ACCOUNT</vt:lpstr>
      <vt:lpstr>USER REGISTERATION</vt:lpstr>
      <vt:lpstr>SHIPPING PROCESS</vt:lpstr>
      <vt:lpstr>CONFIRMATION</vt:lpstr>
      <vt:lpstr>PAYMENT OPTION</vt:lpstr>
      <vt:lpstr>CONFIRMATION OF DETAILS  FOR  PAYMENT</vt:lpstr>
      <vt:lpstr>ORDER CONFIRMED</vt:lpstr>
      <vt:lpstr>PowerPoint Presentation</vt:lpstr>
      <vt:lpstr>Custom Show 1</vt:lpstr>
    </vt:vector>
  </TitlesOfParts>
  <Company>Cramer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 Larsen</dc:creator>
  <cp:lastModifiedBy>apple</cp:lastModifiedBy>
  <cp:revision>763</cp:revision>
  <dcterms:created xsi:type="dcterms:W3CDTF">2009-04-23T20:35:35Z</dcterms:created>
  <dcterms:modified xsi:type="dcterms:W3CDTF">2015-11-04T17:45:42Z</dcterms:modified>
</cp:coreProperties>
</file>